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4" r:id="rId10"/>
    <p:sldId id="265" r:id="rId11"/>
    <p:sldId id="262" r:id="rId12"/>
    <p:sldId id="568" r:id="rId13"/>
    <p:sldId id="263" r:id="rId14"/>
    <p:sldId id="514" r:id="rId15"/>
    <p:sldId id="523" r:id="rId16"/>
    <p:sldId id="567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9309100" cy="69548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15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070DF-EB6C-46CC-AA71-FE0651CEABE3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8575" y="869950"/>
            <a:ext cx="4171950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46450"/>
            <a:ext cx="7448550" cy="2738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588"/>
            <a:ext cx="4033838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05588"/>
            <a:ext cx="4033838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8A102-D5E8-40C8-A376-E289D372B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2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AAEAAAA-7F01-3E5B-2897-13F01953F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D7E05B-821F-465E-BA81-C3C7FF2E2EDD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82A8B88-C6EE-1EC5-A10A-DCCE7B7E7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92C8FF4-8599-B230-D6EF-B3FC93A1F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1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F4182-4EDD-5C3A-D450-A6FFEF5A4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73969"/>
            <a:ext cx="10905066" cy="29100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54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FAC93E4-D11E-52E9-2007-C683A9711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63"/>
          <a:stretch/>
        </p:blipFill>
        <p:spPr>
          <a:xfrm>
            <a:off x="566849" y="814302"/>
            <a:ext cx="10171741" cy="564459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F15F81-748D-A04B-4B85-1225AD170739}"/>
              </a:ext>
            </a:extLst>
          </p:cNvPr>
          <p:cNvCxnSpPr>
            <a:cxnSpLocks/>
          </p:cNvCxnSpPr>
          <p:nvPr/>
        </p:nvCxnSpPr>
        <p:spPr>
          <a:xfrm flipV="1">
            <a:off x="231677" y="6575959"/>
            <a:ext cx="1137678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8CA19FF-2196-35FC-AC75-CCD66E6C9882}"/>
              </a:ext>
            </a:extLst>
          </p:cNvPr>
          <p:cNvGrpSpPr/>
          <p:nvPr/>
        </p:nvGrpSpPr>
        <p:grpSpPr>
          <a:xfrm>
            <a:off x="9197010" y="6369173"/>
            <a:ext cx="2861052" cy="382944"/>
            <a:chOff x="13426034" y="9941178"/>
            <a:chExt cx="4461122" cy="59710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91E334-AA84-9F9F-D8A7-BEDA93140A7C}"/>
                </a:ext>
              </a:extLst>
            </p:cNvPr>
            <p:cNvSpPr/>
            <p:nvPr/>
          </p:nvSpPr>
          <p:spPr>
            <a:xfrm>
              <a:off x="17201356" y="9968962"/>
              <a:ext cx="685800" cy="56932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32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sis MT Pro Black" panose="02040A04050005020304" pitchFamily="18" charset="0"/>
              </a:endParaRPr>
            </a:p>
          </p:txBody>
        </p:sp>
        <p:sp>
          <p:nvSpPr>
            <p:cNvPr id="8" name="Slide Number Placeholder 2">
              <a:extLst>
                <a:ext uri="{FF2B5EF4-FFF2-40B4-BE49-F238E27FC236}">
                  <a16:creationId xmlns:a16="http://schemas.microsoft.com/office/drawing/2014/main" id="{283BAEDC-5588-EAB6-0478-2DF9B1DAFDF9}"/>
                </a:ext>
              </a:extLst>
            </p:cNvPr>
            <p:cNvSpPr txBox="1">
              <a:spLocks/>
            </p:cNvSpPr>
            <p:nvPr/>
          </p:nvSpPr>
          <p:spPr>
            <a:xfrm>
              <a:off x="13426034" y="9941178"/>
              <a:ext cx="4277320" cy="569325"/>
            </a:xfrm>
            <a:prstGeom prst="rect">
              <a:avLst/>
            </a:prstGeom>
          </p:spPr>
          <p:txBody>
            <a:bodyPr vert="horz" lIns="58643" tIns="29322" rIns="58643" bIns="29322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87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6F15528-21DE-4FAA-801E-634DDDAF4B2B}" type="slidenum">
                <a:rPr lang="cs-CZ" sz="1200" b="1">
                  <a:solidFill>
                    <a:schemeClr val="bg1"/>
                  </a:solidFill>
                  <a:latin typeface="Amasis MT Pro Black" panose="02040A04050005020304" pitchFamily="18" charset="0"/>
                </a:rPr>
                <a:pPr/>
                <a:t>14</a:t>
              </a:fld>
              <a:endParaRPr lang="cs-CZ" sz="1200" b="1" dirty="0">
                <a:solidFill>
                  <a:schemeClr val="bg1"/>
                </a:solidFill>
                <a:latin typeface="Amasis MT Pro Black" panose="02040A04050005020304" pitchFamily="18" charset="0"/>
              </a:endParaRPr>
            </a:p>
          </p:txBody>
        </p:sp>
      </p:grp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6A4534B-5FA5-C9EA-B84D-C7A7E483CC26}"/>
              </a:ext>
            </a:extLst>
          </p:cNvPr>
          <p:cNvSpPr txBox="1">
            <a:spLocks/>
          </p:cNvSpPr>
          <p:nvPr/>
        </p:nvSpPr>
        <p:spPr>
          <a:xfrm>
            <a:off x="231677" y="6289253"/>
            <a:ext cx="4114762" cy="365125"/>
          </a:xfrm>
          <a:prstGeom prst="rect">
            <a:avLst/>
          </a:prstGeom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7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Dr.B.A.F </a:t>
            </a:r>
            <a:r>
              <a:rPr lang="en-US" sz="1200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Ch.21 Measuring GDP</a:t>
            </a:r>
            <a:endParaRPr lang="cs-CZ" sz="1200" b="1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7CCBA-F957-3E86-0169-4A98FF03B3A3}"/>
              </a:ext>
            </a:extLst>
          </p:cNvPr>
          <p:cNvSpPr/>
          <p:nvPr/>
        </p:nvSpPr>
        <p:spPr>
          <a:xfrm>
            <a:off x="114" y="32"/>
            <a:ext cx="12191774" cy="8209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B82A30-134E-BA5B-764C-AADA9775A2AD}"/>
              </a:ext>
            </a:extLst>
          </p:cNvPr>
          <p:cNvSpPr txBox="1">
            <a:spLocks noChangeArrowheads="1"/>
          </p:cNvSpPr>
          <p:nvPr/>
        </p:nvSpPr>
        <p:spPr>
          <a:xfrm>
            <a:off x="133993" y="105884"/>
            <a:ext cx="11728537" cy="645626"/>
          </a:xfrm>
          <a:prstGeom prst="rect">
            <a:avLst/>
          </a:prstGeom>
        </p:spPr>
        <p:txBody>
          <a:bodyPr vert="horz" lIns="58643" tIns="29322" rIns="58643" bIns="29322" rtlCol="0">
            <a:normAutofit/>
          </a:bodyPr>
          <a:lstStyle>
            <a:lvl1pPr marL="356433" indent="-356433" algn="l" defTabSz="1425732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299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2166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5032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898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764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631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6497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9363" indent="-356433" algn="l" defTabSz="1425732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40000"/>
              </a:spcBef>
              <a:buNone/>
            </a:pPr>
            <a:r>
              <a:rPr lang="en-US" altLang="en-US" sz="423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Gross Domestic Product (1) _____________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just">
              <a:spcBef>
                <a:spcPct val="40000"/>
              </a:spcBef>
              <a:buNone/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9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F15F81-748D-A04B-4B85-1225AD170739}"/>
              </a:ext>
            </a:extLst>
          </p:cNvPr>
          <p:cNvCxnSpPr>
            <a:cxnSpLocks/>
          </p:cNvCxnSpPr>
          <p:nvPr/>
        </p:nvCxnSpPr>
        <p:spPr>
          <a:xfrm flipV="1">
            <a:off x="231677" y="6575959"/>
            <a:ext cx="1137678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8CA19FF-2196-35FC-AC75-CCD66E6C9882}"/>
              </a:ext>
            </a:extLst>
          </p:cNvPr>
          <p:cNvGrpSpPr/>
          <p:nvPr/>
        </p:nvGrpSpPr>
        <p:grpSpPr>
          <a:xfrm>
            <a:off x="9197010" y="6369173"/>
            <a:ext cx="2861052" cy="382944"/>
            <a:chOff x="13426034" y="9941178"/>
            <a:chExt cx="4461122" cy="59710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91E334-AA84-9F9F-D8A7-BEDA93140A7C}"/>
                </a:ext>
              </a:extLst>
            </p:cNvPr>
            <p:cNvSpPr/>
            <p:nvPr/>
          </p:nvSpPr>
          <p:spPr>
            <a:xfrm>
              <a:off x="17201356" y="9968962"/>
              <a:ext cx="685800" cy="56932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32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sis MT Pro Black" panose="02040A04050005020304" pitchFamily="18" charset="0"/>
              </a:endParaRPr>
            </a:p>
          </p:txBody>
        </p:sp>
        <p:sp>
          <p:nvSpPr>
            <p:cNvPr id="8" name="Slide Number Placeholder 2">
              <a:extLst>
                <a:ext uri="{FF2B5EF4-FFF2-40B4-BE49-F238E27FC236}">
                  <a16:creationId xmlns:a16="http://schemas.microsoft.com/office/drawing/2014/main" id="{283BAEDC-5588-EAB6-0478-2DF9B1DAFDF9}"/>
                </a:ext>
              </a:extLst>
            </p:cNvPr>
            <p:cNvSpPr txBox="1">
              <a:spLocks/>
            </p:cNvSpPr>
            <p:nvPr/>
          </p:nvSpPr>
          <p:spPr>
            <a:xfrm>
              <a:off x="13426034" y="9941178"/>
              <a:ext cx="4277320" cy="569325"/>
            </a:xfrm>
            <a:prstGeom prst="rect">
              <a:avLst/>
            </a:prstGeom>
          </p:spPr>
          <p:txBody>
            <a:bodyPr vert="horz" lIns="58643" tIns="29322" rIns="58643" bIns="29322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87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6F15528-21DE-4FAA-801E-634DDDAF4B2B}" type="slidenum">
                <a:rPr lang="cs-CZ" sz="1200" b="1">
                  <a:solidFill>
                    <a:schemeClr val="bg1"/>
                  </a:solidFill>
                  <a:latin typeface="Amasis MT Pro Black" panose="02040A04050005020304" pitchFamily="18" charset="0"/>
                </a:rPr>
                <a:pPr/>
                <a:t>15</a:t>
              </a:fld>
              <a:endParaRPr lang="cs-CZ" sz="1200" b="1" dirty="0">
                <a:solidFill>
                  <a:schemeClr val="bg1"/>
                </a:solidFill>
                <a:latin typeface="Amasis MT Pro Black" panose="02040A04050005020304" pitchFamily="18" charset="0"/>
              </a:endParaRPr>
            </a:p>
          </p:txBody>
        </p:sp>
      </p:grp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6A4534B-5FA5-C9EA-B84D-C7A7E483CC26}"/>
              </a:ext>
            </a:extLst>
          </p:cNvPr>
          <p:cNvSpPr txBox="1">
            <a:spLocks/>
          </p:cNvSpPr>
          <p:nvPr/>
        </p:nvSpPr>
        <p:spPr>
          <a:xfrm>
            <a:off x="231677" y="6289253"/>
            <a:ext cx="4114762" cy="365125"/>
          </a:xfrm>
          <a:prstGeom prst="rect">
            <a:avLst/>
          </a:prstGeom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87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Dr.B.A.F </a:t>
            </a:r>
            <a:r>
              <a:rPr lang="en-US" sz="1200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Ch.21 Measuring GDP</a:t>
            </a:r>
            <a:endParaRPr lang="cs-CZ" sz="1200" b="1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84A175-549D-456C-355E-35C392A7F08D}"/>
              </a:ext>
            </a:extLst>
          </p:cNvPr>
          <p:cNvGrpSpPr/>
          <p:nvPr/>
        </p:nvGrpSpPr>
        <p:grpSpPr>
          <a:xfrm>
            <a:off x="114" y="8145"/>
            <a:ext cx="12191774" cy="703719"/>
            <a:chOff x="90" y="50"/>
            <a:chExt cx="19010136" cy="128014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1A91FAA-A95A-2D4A-9F4D-DD543279714C}"/>
                </a:ext>
              </a:extLst>
            </p:cNvPr>
            <p:cNvSpPr/>
            <p:nvPr/>
          </p:nvSpPr>
          <p:spPr>
            <a:xfrm>
              <a:off x="90" y="50"/>
              <a:ext cx="19010136" cy="128014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1B1286-9743-D0F4-8C0D-0246D01B0E1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84956" y="149041"/>
              <a:ext cx="18287830" cy="1006698"/>
            </a:xfrm>
            <a:prstGeom prst="rect">
              <a:avLst/>
            </a:prstGeom>
          </p:spPr>
          <p:txBody>
            <a:bodyPr vert="horz" lIns="58643" tIns="29322" rIns="58643" bIns="29322" rtlCol="0">
              <a:normAutofit/>
            </a:bodyPr>
            <a:lstStyle>
              <a:lvl1pPr marL="356433" indent="-356433" algn="l" defTabSz="1425732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Char char="•"/>
                <a:defRPr sz="436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69299" indent="-356433" algn="l" defTabSz="1425732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82166" indent="-356433" algn="l" defTabSz="1425732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95032" indent="-356433" algn="l" defTabSz="1425732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07898" indent="-356433" algn="l" defTabSz="1425732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20764" indent="-356433" algn="l" defTabSz="1425732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33631" indent="-356433" algn="l" defTabSz="1425732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46497" indent="-356433" algn="l" defTabSz="1425732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059363" indent="-356433" algn="l" defTabSz="1425732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ct val="40000"/>
                </a:spcBef>
                <a:buNone/>
              </a:pPr>
              <a:r>
                <a:rPr lang="en-US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40A04050005020304" pitchFamily="18" charset="0"/>
                </a:rPr>
                <a:t>Gross Domestic Product (2) _____________</a:t>
              </a:r>
              <a:endPara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endParaRP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B0022E-0493-89FE-08AF-B36D74B81BF9}"/>
              </a:ext>
            </a:extLst>
          </p:cNvPr>
          <p:cNvSpPr txBox="1">
            <a:spLocks/>
          </p:cNvSpPr>
          <p:nvPr/>
        </p:nvSpPr>
        <p:spPr>
          <a:xfrm>
            <a:off x="85069" y="2256135"/>
            <a:ext cx="11972993" cy="43804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799" indent="-326799" algn="just">
              <a:buNone/>
            </a:pPr>
            <a:r>
              <a:rPr lang="en-US" sz="2565" b="1" dirty="0">
                <a:latin typeface="Amasis MT Pro" panose="02040504050005020304" pitchFamily="18" charset="0"/>
                <a:cs typeface="Times New Roman" panose="02020603050405020304" pitchFamily="18" charset="0"/>
              </a:rPr>
              <a:t>This definition has </a:t>
            </a:r>
            <a:r>
              <a:rPr lang="en-US" sz="2565" b="1" dirty="0">
                <a:highlight>
                  <a:srgbClr val="C0C0C0"/>
                </a:highlight>
                <a:latin typeface="Amasis MT Pro" panose="02040504050005020304" pitchFamily="18" charset="0"/>
                <a:cs typeface="Times New Roman" panose="02020603050405020304" pitchFamily="18" charset="0"/>
              </a:rPr>
              <a:t>four</a:t>
            </a:r>
            <a:r>
              <a:rPr lang="en-US" sz="2565" b="1" dirty="0">
                <a:latin typeface="Amasis MT Pro" panose="02040504050005020304" pitchFamily="18" charset="0"/>
                <a:cs typeface="Times New Roman" panose="02020603050405020304" pitchFamily="18" charset="0"/>
              </a:rPr>
              <a:t> </a:t>
            </a:r>
            <a:r>
              <a:rPr lang="en-US" sz="2565" b="1" dirty="0">
                <a:highlight>
                  <a:srgbClr val="C0C0C0"/>
                </a:highlight>
                <a:latin typeface="Amasis MT Pro" panose="02040504050005020304" pitchFamily="18" charset="0"/>
                <a:cs typeface="Times New Roman" panose="02020603050405020304" pitchFamily="18" charset="0"/>
              </a:rPr>
              <a:t>parts</a:t>
            </a:r>
            <a:r>
              <a:rPr lang="en-US" sz="2565" b="1" dirty="0">
                <a:latin typeface="Amasis MT Pro" panose="02040504050005020304" pitchFamily="18" charset="0"/>
                <a:cs typeface="Times New Roman" panose="02020603050405020304" pitchFamily="18" charset="0"/>
              </a:rPr>
              <a:t>:</a:t>
            </a:r>
          </a:p>
          <a:p>
            <a:pPr marL="2311005" indent="-1869165" algn="just">
              <a:buNone/>
            </a:pPr>
            <a:r>
              <a:rPr lang="en-US" sz="2565" b="1" dirty="0">
                <a:solidFill>
                  <a:schemeClr val="accent2">
                    <a:lumMod val="75000"/>
                  </a:schemeClr>
                </a:solidFill>
                <a:latin typeface="Amasis MT Pro" panose="02040504050005020304" pitchFamily="18" charset="0"/>
                <a:cs typeface="Times New Roman" panose="02020603050405020304" pitchFamily="18" charset="0"/>
              </a:rPr>
              <a:t>1) Market Value</a:t>
            </a:r>
            <a:r>
              <a:rPr lang="en-US" sz="2565" b="1" dirty="0">
                <a:latin typeface="Amasis MT Pro" panose="02040504050005020304" pitchFamily="18" charset="0"/>
                <a:cs typeface="Times New Roman" panose="02020603050405020304" pitchFamily="18" charset="0"/>
              </a:rPr>
              <a:t>: </a:t>
            </a:r>
            <a:r>
              <a:rPr lang="en-US" sz="2565" dirty="0">
                <a:latin typeface="Amasis MT Pro" panose="02040504050005020304" pitchFamily="18" charset="0"/>
                <a:cs typeface="Times New Roman" panose="02020603050405020304" pitchFamily="18" charset="0"/>
              </a:rPr>
              <a:t>these prices </a:t>
            </a:r>
            <a:r>
              <a:rPr lang="en-US" sz="2565" b="1" dirty="0">
                <a:latin typeface="Amasis MT Pro" panose="02040504050005020304" pitchFamily="18" charset="0"/>
                <a:cs typeface="Times New Roman" panose="02020603050405020304" pitchFamily="18" charset="0"/>
              </a:rPr>
              <a:t>reflect</a:t>
            </a:r>
            <a:r>
              <a:rPr lang="en-US" sz="2565" dirty="0">
                <a:latin typeface="Amasis MT Pro" panose="02040504050005020304" pitchFamily="18" charset="0"/>
                <a:cs typeface="Times New Roman" panose="02020603050405020304" pitchFamily="18" charset="0"/>
              </a:rPr>
              <a:t> how much people are </a:t>
            </a:r>
            <a:r>
              <a:rPr lang="en-US" sz="2565" b="1" dirty="0">
                <a:solidFill>
                  <a:schemeClr val="accent2">
                    <a:lumMod val="75000"/>
                  </a:schemeClr>
                </a:solidFill>
                <a:latin typeface="Amasis MT Pro" panose="02040504050005020304" pitchFamily="18" charset="0"/>
                <a:cs typeface="Times New Roman" panose="02020603050405020304" pitchFamily="18" charset="0"/>
              </a:rPr>
              <a:t>willing to pay </a:t>
            </a:r>
            <a:r>
              <a:rPr lang="en-US" sz="2565" dirty="0">
                <a:latin typeface="Amasis MT Pro" panose="02040504050005020304" pitchFamily="18" charset="0"/>
                <a:cs typeface="Times New Roman" panose="02020603050405020304" pitchFamily="18" charset="0"/>
              </a:rPr>
              <a:t>for a good or services.</a:t>
            </a:r>
          </a:p>
          <a:p>
            <a:pPr marL="2311005" indent="-1869165" algn="just">
              <a:buNone/>
            </a:pPr>
            <a:r>
              <a:rPr lang="en-US" sz="2565" b="1" dirty="0">
                <a:solidFill>
                  <a:srgbClr val="7030A0"/>
                </a:solidFill>
                <a:latin typeface="Amasis MT Pro" panose="02040504050005020304" pitchFamily="18" charset="0"/>
                <a:cs typeface="Times New Roman" panose="02020603050405020304" pitchFamily="18" charset="0"/>
              </a:rPr>
              <a:t>2) Final goods and services: </a:t>
            </a:r>
            <a:r>
              <a:rPr lang="en-US" sz="2565" dirty="0">
                <a:latin typeface="Amasis MT Pro" panose="02040504050005020304" pitchFamily="18" charset="0"/>
                <a:cs typeface="Times New Roman" panose="02020603050405020304" pitchFamily="18" charset="0"/>
              </a:rPr>
              <a:t>Goods and services produced for</a:t>
            </a:r>
            <a:r>
              <a:rPr lang="en-US" sz="2565" b="1" dirty="0">
                <a:solidFill>
                  <a:srgbClr val="7030A0"/>
                </a:solidFill>
                <a:latin typeface="Amasis MT Pro" panose="02040504050005020304" pitchFamily="18" charset="0"/>
                <a:cs typeface="Times New Roman" panose="02020603050405020304" pitchFamily="18" charset="0"/>
              </a:rPr>
              <a:t> final use.</a:t>
            </a:r>
          </a:p>
          <a:p>
            <a:pPr marL="2311005" indent="-1869165" algn="just">
              <a:buNone/>
            </a:pPr>
            <a:r>
              <a:rPr lang="en-US" sz="2565" b="1" dirty="0">
                <a:latin typeface="Amasis MT Pro" panose="02040504050005020304" pitchFamily="18" charset="0"/>
                <a:cs typeface="Times New Roman" panose="02020603050405020304" pitchFamily="18" charset="0"/>
              </a:rPr>
              <a:t>3) Produced </a:t>
            </a:r>
            <a:r>
              <a:rPr lang="en-US" sz="2565" b="1" dirty="0">
                <a:solidFill>
                  <a:srgbClr val="FF3300"/>
                </a:solidFill>
                <a:latin typeface="Amasis MT Pro" panose="02040504050005020304" pitchFamily="18" charset="0"/>
                <a:cs typeface="Times New Roman" panose="02020603050405020304" pitchFamily="18" charset="0"/>
              </a:rPr>
              <a:t>within a country: </a:t>
            </a:r>
            <a:r>
              <a:rPr lang="en-US" sz="2565" dirty="0">
                <a:latin typeface="Amasis MT Pro" panose="02040504050005020304" pitchFamily="18" charset="0"/>
              </a:rPr>
              <a:t>value of output produced by factors of production </a:t>
            </a:r>
            <a:r>
              <a:rPr lang="en-US" sz="2565" b="1" i="1" dirty="0">
                <a:solidFill>
                  <a:srgbClr val="FF0000"/>
                </a:solidFill>
                <a:latin typeface="Amasis MT Pro" panose="02040504050005020304" pitchFamily="18" charset="0"/>
              </a:rPr>
              <a:t>located within a country.</a:t>
            </a:r>
            <a:r>
              <a:rPr lang="en-US" sz="2565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2565" dirty="0">
                <a:latin typeface="Amasis MT Pro" panose="02040504050005020304" pitchFamily="18" charset="0"/>
              </a:rPr>
              <a:t>A foreign firm like Etisalat producing in Egypt is counted in Egyptian GDP</a:t>
            </a:r>
          </a:p>
          <a:p>
            <a:pPr marL="2311005" indent="-1869165" algn="just">
              <a:buNone/>
            </a:pPr>
            <a:r>
              <a:rPr lang="en-US" sz="2565" b="1" dirty="0">
                <a:latin typeface="Amasis MT Pro" panose="02040504050005020304" pitchFamily="18" charset="0"/>
                <a:cs typeface="Times New Roman" panose="02020603050405020304" pitchFamily="18" charset="0"/>
              </a:rPr>
              <a:t>4) In </a:t>
            </a:r>
            <a:r>
              <a:rPr lang="en-US" sz="2565" b="1" dirty="0">
                <a:solidFill>
                  <a:srgbClr val="00B050"/>
                </a:solidFill>
                <a:latin typeface="Amasis MT Pro" panose="02040504050005020304" pitchFamily="18" charset="0"/>
                <a:cs typeface="Times New Roman" panose="02020603050405020304" pitchFamily="18" charset="0"/>
              </a:rPr>
              <a:t>a given time period</a:t>
            </a:r>
            <a:r>
              <a:rPr lang="en-US" sz="2565" b="1" dirty="0">
                <a:latin typeface="Amasis MT Pro" panose="02040504050005020304" pitchFamily="18" charset="0"/>
                <a:cs typeface="Times New Roman" panose="02020603050405020304" pitchFamily="18" charset="0"/>
              </a:rPr>
              <a:t>: GDP measures production during a specific time period, normally a year or a quarter of a year.</a:t>
            </a:r>
            <a:endParaRPr lang="en-US" sz="2565" dirty="0">
              <a:latin typeface="Amasis MT Pro" panose="02040504050005020304" pitchFamily="18" charset="0"/>
              <a:cs typeface="Times New Roman" panose="02020603050405020304" pitchFamily="18" charset="0"/>
            </a:endParaRPr>
          </a:p>
          <a:p>
            <a:pPr marL="326799" indent="-326799" algn="just">
              <a:buNone/>
            </a:pPr>
            <a:endParaRPr lang="en-US" sz="2565" b="1" dirty="0">
              <a:latin typeface="Amasis MT Pro" panose="020405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1230F-4ABB-CB0F-ABD6-F919F2792A3F}"/>
              </a:ext>
            </a:extLst>
          </p:cNvPr>
          <p:cNvSpPr txBox="1"/>
          <p:nvPr/>
        </p:nvSpPr>
        <p:spPr>
          <a:xfrm>
            <a:off x="1453411" y="855669"/>
            <a:ext cx="9822741" cy="881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86405" indent="-549754" algn="just"/>
            <a:r>
              <a:rPr lang="en-US" sz="2565" b="1" dirty="0">
                <a:latin typeface="Amasis MT Pro" panose="02040504050005020304" pitchFamily="18" charset="0"/>
                <a:cs typeface="Times New Roman" panose="02020603050405020304" pitchFamily="18" charset="0"/>
              </a:rPr>
              <a:t>GDP or gross domestic product is </a:t>
            </a:r>
            <a:r>
              <a:rPr lang="en-US" sz="2565" dirty="0">
                <a:latin typeface="Amasis MT Pro" panose="020405040500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65" b="1" dirty="0">
                <a:solidFill>
                  <a:schemeClr val="accent2">
                    <a:lumMod val="75000"/>
                  </a:schemeClr>
                </a:solidFill>
                <a:latin typeface="Amasis MT Pro" panose="02040504050005020304" pitchFamily="18" charset="0"/>
                <a:cs typeface="Times New Roman" panose="02020603050405020304" pitchFamily="18" charset="0"/>
              </a:rPr>
              <a:t>market value </a:t>
            </a:r>
            <a:r>
              <a:rPr lang="en-US" sz="2565" dirty="0">
                <a:latin typeface="Amasis MT Pro" panose="02040504050005020304" pitchFamily="18" charset="0"/>
                <a:cs typeface="Times New Roman" panose="02020603050405020304" pitchFamily="18" charset="0"/>
              </a:rPr>
              <a:t>of all </a:t>
            </a:r>
            <a:r>
              <a:rPr lang="en-US" sz="2565" b="1" dirty="0">
                <a:solidFill>
                  <a:srgbClr val="7030A0"/>
                </a:solidFill>
                <a:latin typeface="Amasis MT Pro" panose="02040504050005020304" pitchFamily="18" charset="0"/>
                <a:cs typeface="Times New Roman" panose="02020603050405020304" pitchFamily="18" charset="0"/>
              </a:rPr>
              <a:t>final</a:t>
            </a:r>
            <a:r>
              <a:rPr lang="en-US" sz="2565" dirty="0">
                <a:latin typeface="Amasis MT Pro" panose="02040504050005020304" pitchFamily="18" charset="0"/>
                <a:cs typeface="Times New Roman" panose="02020603050405020304" pitchFamily="18" charset="0"/>
              </a:rPr>
              <a:t> goods and services produced </a:t>
            </a:r>
            <a:r>
              <a:rPr lang="en-US" sz="2565" b="1" dirty="0">
                <a:solidFill>
                  <a:srgbClr val="FF0000"/>
                </a:solidFill>
                <a:latin typeface="Amasis MT Pro" panose="02040504050005020304" pitchFamily="18" charset="0"/>
                <a:cs typeface="Times New Roman" panose="02020603050405020304" pitchFamily="18" charset="0"/>
              </a:rPr>
              <a:t>in a country</a:t>
            </a:r>
            <a:r>
              <a:rPr lang="en-US" sz="2565" dirty="0">
                <a:latin typeface="Amasis MT Pro" panose="02040504050005020304" pitchFamily="18" charset="0"/>
                <a:cs typeface="Times New Roman" panose="02020603050405020304" pitchFamily="18" charset="0"/>
              </a:rPr>
              <a:t> in a </a:t>
            </a:r>
            <a:r>
              <a:rPr lang="en-US" sz="2565" b="1" dirty="0">
                <a:solidFill>
                  <a:srgbClr val="00B050"/>
                </a:solidFill>
                <a:latin typeface="Amasis MT Pro" panose="02040504050005020304" pitchFamily="18" charset="0"/>
                <a:cs typeface="Times New Roman" panose="02020603050405020304" pitchFamily="18" charset="0"/>
              </a:rPr>
              <a:t>given time period</a:t>
            </a:r>
            <a:r>
              <a:rPr lang="en-US" sz="2565" dirty="0">
                <a:latin typeface="Amasis MT Pro" panose="020405040500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32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92B0F3-D567-CE96-C0E1-4DDDDFC1A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" y="32"/>
            <a:ext cx="12188839" cy="76199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C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2. Measurement of  GDP (1) 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F3630-E633-9306-2A7C-F05F1DFF38B5}"/>
              </a:ext>
            </a:extLst>
          </p:cNvPr>
          <p:cNvSpPr txBox="1"/>
          <p:nvPr/>
        </p:nvSpPr>
        <p:spPr>
          <a:xfrm>
            <a:off x="741306" y="885722"/>
            <a:ext cx="11106709" cy="1076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199" i="1" dirty="0">
                <a:latin typeface="Amasis MT Pro Black" panose="02040A04050005020304" pitchFamily="18" charset="0"/>
              </a:rPr>
              <a:t>Every payment (</a:t>
            </a:r>
            <a:r>
              <a:rPr lang="en-US" sz="3199" i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expenditure</a:t>
            </a:r>
            <a:r>
              <a:rPr lang="en-US" sz="3199" i="1" dirty="0">
                <a:latin typeface="Amasis MT Pro Black" panose="02040A04050005020304" pitchFamily="18" charset="0"/>
              </a:rPr>
              <a:t>) by a buyer is at the same time a receipt (</a:t>
            </a:r>
            <a:r>
              <a:rPr lang="en-US" sz="3199" i="1" dirty="0">
                <a:solidFill>
                  <a:srgbClr val="0081BC"/>
                </a:solidFill>
                <a:latin typeface="Amasis MT Pro Black" panose="02040A04050005020304" pitchFamily="18" charset="0"/>
              </a:rPr>
              <a:t>income</a:t>
            </a:r>
            <a:r>
              <a:rPr lang="en-US" sz="3199" i="1" dirty="0">
                <a:latin typeface="Amasis MT Pro Black" panose="02040A04050005020304" pitchFamily="18" charset="0"/>
              </a:rPr>
              <a:t>) for the seller</a:t>
            </a:r>
            <a:r>
              <a:rPr lang="en-US" sz="3199" dirty="0">
                <a:latin typeface="Amasis MT Pro Black" panose="02040A040500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5597E7-D9ED-BD71-3B46-9E692BC3EB3D}"/>
              </a:ext>
            </a:extLst>
          </p:cNvPr>
          <p:cNvSpPr/>
          <p:nvPr/>
        </p:nvSpPr>
        <p:spPr>
          <a:xfrm>
            <a:off x="4495816" y="2109528"/>
            <a:ext cx="3276569" cy="121918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sis MT Pro Black" panose="02040A04050005020304" pitchFamily="18" charset="0"/>
              </a:rPr>
              <a:t>GDP</a:t>
            </a:r>
            <a:endParaRPr lang="en-US" sz="7199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6F9EAE-3D1C-01D1-F5A6-CF9189EBC863}"/>
              </a:ext>
            </a:extLst>
          </p:cNvPr>
          <p:cNvSpPr/>
          <p:nvPr/>
        </p:nvSpPr>
        <p:spPr>
          <a:xfrm>
            <a:off x="384102" y="3447482"/>
            <a:ext cx="5330902" cy="2847957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4307" indent="-514307" algn="ctr">
              <a:buFont typeface="+mj-lt"/>
              <a:buAutoNum type="alphaUcPeriod"/>
            </a:pPr>
            <a:r>
              <a:rPr lang="en-US" sz="2800" b="1" dirty="0">
                <a:solidFill>
                  <a:srgbClr val="FF0000"/>
                </a:solidFill>
                <a:latin typeface="Amasis MT Pro" panose="02040504050005020304" pitchFamily="18" charset="0"/>
              </a:rPr>
              <a:t>Expenditure Approach</a:t>
            </a:r>
            <a:endParaRPr lang="en-US" sz="2800" b="1" dirty="0">
              <a:latin typeface="Amasis MT Pro" panose="02040504050005020304" pitchFamily="18" charset="0"/>
            </a:endParaRPr>
          </a:p>
          <a:p>
            <a:pPr algn="just"/>
            <a:r>
              <a:rPr lang="en-US" sz="2400" dirty="0">
                <a:latin typeface="Amasis MT Pro" panose="02040504050005020304" pitchFamily="18" charset="0"/>
              </a:rPr>
              <a:t>Measures the total </a:t>
            </a:r>
            <a:r>
              <a:rPr lang="en-US" sz="2400" b="1" dirty="0">
                <a:solidFill>
                  <a:srgbClr val="FF0000"/>
                </a:solidFill>
                <a:latin typeface="Amasis MT Pro" panose="02040504050005020304" pitchFamily="18" charset="0"/>
              </a:rPr>
              <a:t>amount spent </a:t>
            </a:r>
            <a:r>
              <a:rPr lang="en-US" sz="2400" dirty="0">
                <a:latin typeface="Amasis MT Pro" panose="02040504050005020304" pitchFamily="18" charset="0"/>
              </a:rPr>
              <a:t>on all final goods and services during a given period.</a:t>
            </a:r>
          </a:p>
          <a:p>
            <a:pPr algn="ctr"/>
            <a:r>
              <a:rPr lang="en-US" sz="2400" b="1" dirty="0">
                <a:latin typeface="Amasis MT Pro" panose="02040504050005020304" pitchFamily="18" charset="0"/>
              </a:rPr>
              <a:t>GDP = </a:t>
            </a:r>
            <a:r>
              <a:rPr lang="en-US" sz="2400" b="1" dirty="0">
                <a:solidFill>
                  <a:srgbClr val="FF0000"/>
                </a:solidFill>
                <a:highlight>
                  <a:srgbClr val="00FFFF"/>
                </a:highlight>
                <a:latin typeface="Amasis MT Pro" panose="02040504050005020304" pitchFamily="18" charset="0"/>
              </a:rPr>
              <a:t>C+I+G+(X-M)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6835B7-1899-EDB7-8919-A5BD565567D0}"/>
              </a:ext>
            </a:extLst>
          </p:cNvPr>
          <p:cNvSpPr/>
          <p:nvPr/>
        </p:nvSpPr>
        <p:spPr>
          <a:xfrm>
            <a:off x="6629395" y="3447482"/>
            <a:ext cx="5333951" cy="2847957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07" indent="-514307" algn="ctr">
              <a:buFont typeface="+mj-lt"/>
              <a:buAutoNum type="alphaUcPeriod" startAt="2"/>
            </a:pPr>
            <a:r>
              <a:rPr lang="en-US" sz="2800" b="1" dirty="0">
                <a:solidFill>
                  <a:srgbClr val="0000FF"/>
                </a:solidFill>
                <a:latin typeface="Amasis MT Pro" panose="02040504050005020304" pitchFamily="18" charset="0"/>
              </a:rPr>
              <a:t>Income Approach</a:t>
            </a:r>
            <a:endParaRPr lang="en-US" sz="3199" b="1" dirty="0">
              <a:latin typeface="Amasis MT Pro" panose="02040504050005020304" pitchFamily="18" charset="0"/>
            </a:endParaRPr>
          </a:p>
          <a:p>
            <a:pPr algn="just"/>
            <a:r>
              <a:rPr lang="en-US" sz="2400" dirty="0">
                <a:latin typeface="Amasis MT Pro" panose="02040504050005020304" pitchFamily="18" charset="0"/>
              </a:rPr>
              <a:t>Measures the </a:t>
            </a:r>
            <a:r>
              <a:rPr lang="en-US" sz="2400" b="1" dirty="0">
                <a:solidFill>
                  <a:srgbClr val="0000FF"/>
                </a:solidFill>
                <a:latin typeface="Amasis MT Pro" panose="02040504050005020304" pitchFamily="18" charset="0"/>
              </a:rPr>
              <a:t>income</a:t>
            </a:r>
            <a:r>
              <a:rPr lang="en-US" sz="2400" b="1" dirty="0">
                <a:latin typeface="Amasis MT Pro" panose="02040504050005020304" pitchFamily="18" charset="0"/>
              </a:rPr>
              <a:t> </a:t>
            </a:r>
            <a:r>
              <a:rPr lang="en-US" sz="2400" dirty="0">
                <a:latin typeface="Amasis MT Pro" panose="02040504050005020304" pitchFamily="18" charset="0"/>
              </a:rPr>
              <a:t>received by all </a:t>
            </a:r>
            <a:r>
              <a:rPr lang="en-US" sz="2400" b="1" dirty="0">
                <a:solidFill>
                  <a:srgbClr val="0000FF"/>
                </a:solidFill>
                <a:latin typeface="Amasis MT Pro" panose="02040504050005020304" pitchFamily="18" charset="0"/>
              </a:rPr>
              <a:t>factors of production</a:t>
            </a:r>
            <a:r>
              <a:rPr lang="en-US" sz="2400" b="1" dirty="0">
                <a:latin typeface="Amasis MT Pro" panose="02040504050005020304" pitchFamily="18" charset="0"/>
              </a:rPr>
              <a:t> </a:t>
            </a:r>
            <a:r>
              <a:rPr lang="en-US" sz="2400" dirty="0">
                <a:latin typeface="Amasis MT Pro" panose="02040504050005020304" pitchFamily="18" charset="0"/>
              </a:rPr>
              <a:t>in producing final goods and services.</a:t>
            </a:r>
          </a:p>
          <a:p>
            <a:pPr algn="ctr"/>
            <a:r>
              <a:rPr lang="en-US" sz="2052" dirty="0">
                <a:latin typeface="Amasis MT Pro" panose="02040504050005020304" pitchFamily="18" charset="0"/>
              </a:rPr>
              <a:t>Total Income = Rent + wage + interest + profit</a:t>
            </a:r>
          </a:p>
          <a:p>
            <a:pPr algn="ctr"/>
            <a:r>
              <a:rPr lang="en-US" sz="2400" b="1" dirty="0">
                <a:latin typeface="Amasis MT Pro" panose="02040504050005020304" pitchFamily="18" charset="0"/>
              </a:rPr>
              <a:t>GPD = </a:t>
            </a:r>
            <a:r>
              <a:rPr lang="en-US" sz="2400" b="1" dirty="0" err="1">
                <a:solidFill>
                  <a:srgbClr val="0000FF"/>
                </a:solidFill>
                <a:highlight>
                  <a:srgbClr val="FFFF00"/>
                </a:highlight>
                <a:latin typeface="Amasis MT Pro" panose="02040504050005020304" pitchFamily="18" charset="0"/>
              </a:rPr>
              <a:t>i</a:t>
            </a: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Amasis MT Pro" panose="02040504050005020304" pitchFamily="18" charset="0"/>
              </a:rPr>
              <a:t> + p + r + w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6489E0-FC5F-70FB-D898-7AE9C1C94067}"/>
              </a:ext>
            </a:extLst>
          </p:cNvPr>
          <p:cNvGrpSpPr/>
          <p:nvPr/>
        </p:nvGrpSpPr>
        <p:grpSpPr>
          <a:xfrm>
            <a:off x="182808" y="6340449"/>
            <a:ext cx="11869714" cy="365121"/>
            <a:chOff x="228600" y="6340475"/>
            <a:chExt cx="11869824" cy="36512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44E6A2-A2B2-FCD7-49B5-4C68B0CA1D83}"/>
                </a:ext>
              </a:extLst>
            </p:cNvPr>
            <p:cNvSpPr/>
            <p:nvPr/>
          </p:nvSpPr>
          <p:spPr>
            <a:xfrm>
              <a:off x="11658600" y="6340475"/>
              <a:ext cx="439824" cy="3651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32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5B21CD-6939-C86D-A5B6-EE9ACE4D0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600" y="6543724"/>
              <a:ext cx="1143000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FDAEDE97-F8A4-BB0C-3D15-E4A16D02E52F}"/>
                </a:ext>
              </a:extLst>
            </p:cNvPr>
            <p:cNvSpPr txBox="1">
              <a:spLocks/>
            </p:cNvSpPr>
            <p:nvPr/>
          </p:nvSpPr>
          <p:spPr>
            <a:xfrm>
              <a:off x="9220646" y="6456057"/>
              <a:ext cx="2788227" cy="149481"/>
            </a:xfrm>
            <a:prstGeom prst="rect">
              <a:avLst/>
            </a:prstGeom>
          </p:spPr>
          <p:txBody>
            <a:bodyPr vert="horz" lIns="58643" tIns="29322" rIns="58643" bIns="29322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87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6F15528-21DE-4FAA-801E-634DDDAF4B2B}" type="slidenum">
                <a:rPr lang="cs-CZ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pPr/>
                <a:t>16</a:t>
              </a:fld>
              <a:endParaRPr lang="cs-CZ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160817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550" y="438150"/>
            <a:ext cx="11557000" cy="6134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53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50" y="419100"/>
            <a:ext cx="10788650" cy="5803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C6BD-CF41-F574-EE80-7D3518CD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99" t="12204" r="15001" b="5534"/>
          <a:stretch/>
        </p:blipFill>
        <p:spPr>
          <a:xfrm>
            <a:off x="1676400" y="457200"/>
            <a:ext cx="88392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227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31614-D224-F21F-9DDD-5BCBB93E5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74" t="11810" r="15626" b="5152"/>
          <a:stretch/>
        </p:blipFill>
        <p:spPr>
          <a:xfrm>
            <a:off x="1143000" y="762000"/>
            <a:ext cx="8839200" cy="55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6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266</Words>
  <Application>Microsoft Office PowerPoint</Application>
  <PresentationFormat>Widescreen</PresentationFormat>
  <Paragraphs>24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Amasis MT Pro</vt:lpstr>
      <vt:lpstr>Amasis MT Pro Black</vt:lpstr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HEBA.ABDELMAWGOOD@fcom.bu.edu.eg</cp:lastModifiedBy>
  <cp:revision>6</cp:revision>
  <cp:lastPrinted>2024-09-27T19:24:33Z</cp:lastPrinted>
  <dcterms:created xsi:type="dcterms:W3CDTF">2024-09-27T18:47:19Z</dcterms:created>
  <dcterms:modified xsi:type="dcterms:W3CDTF">2024-10-04T18:07:32Z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2024-09-27T00:00:00Z</vt:filetime>
  </property>
  <property fmtid="{D5CDD505-2E9C-101B-9397-08002B2CF9AE}" pid="3" name="Producer">
    <vt:lpwstr>3-Heights(TM) PDF Security Shell 4.8.25.2 (http://www.pdf-tools.com)</vt:lpwstr>
  </property>
</Properties>
</file>